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3" r:id="rId4"/>
    <p:sldId id="280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1B00"/>
    <a:srgbClr val="FF2600"/>
    <a:srgbClr val="00F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1"/>
  </p:normalViewPr>
  <p:slideViewPr>
    <p:cSldViewPr snapToGrid="0" snapToObjects="1">
      <p:cViewPr varScale="1">
        <p:scale>
          <a:sx n="100" d="100"/>
          <a:sy n="10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3D648-9679-784E-937D-C2CD7D3A5E0E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E9BF6-C11F-FE4E-8A0D-2AF64A6865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07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6D486-76AB-BE46-A2FB-26697BC5B178}" type="datetime1">
              <a:rPr lang="fr-CH" smtClean="0"/>
              <a:t>25.03.19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3" t="9562" r="2781"/>
          <a:stretch/>
        </p:blipFill>
        <p:spPr>
          <a:xfrm>
            <a:off x="-1" y="654907"/>
            <a:ext cx="12192001" cy="61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2616-78BE-AE45-B92E-BF24D5FDE8ED}" type="datetime1">
              <a:rPr lang="fr-CH" smtClean="0"/>
              <a:t>25.03.19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90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181B1-DF67-6B49-A73D-8DCBD81FB8FA}" type="datetime1">
              <a:rPr lang="fr-CH" smtClean="0"/>
              <a:t>25.03.19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52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C26D5-16F2-7D4B-9FE0-0BF0F9D650BC}" type="datetime1">
              <a:rPr lang="fr-CH" smtClean="0"/>
              <a:t>25.03.19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938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CE5C-B333-6544-B015-6D794181F795}" type="datetime1">
              <a:rPr lang="fr-CH" smtClean="0"/>
              <a:t>25.03.19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80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0CDC-B490-084A-A358-7D434C57F0AD}" type="datetime1">
              <a:rPr lang="fr-CH" smtClean="0"/>
              <a:t>25.03.19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2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C533-F3FB-0140-AE0D-5D0DF7A6116F}" type="datetime1">
              <a:rPr lang="fr-CH" smtClean="0"/>
              <a:t>25.03.19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00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A1785-3FF6-D641-B0E8-EF3EB725A3BE}" type="datetime1">
              <a:rPr lang="fr-CH" smtClean="0"/>
              <a:t>25.03.19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70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C3CC-A490-9143-80CF-00E9724632BF}" type="datetime1">
              <a:rPr lang="fr-CH" smtClean="0"/>
              <a:t>25.03.19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82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4647E-46EB-3747-9E34-AA38FD8CEC3B}" type="datetime1">
              <a:rPr lang="fr-CH" smtClean="0"/>
              <a:t>25.03.19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91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CCFC-A4F2-584F-912B-BEAFEE76D7B0}" type="datetime1">
              <a:rPr lang="fr-CH" smtClean="0"/>
              <a:t>25.03.19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29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jpe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3" r="2781"/>
          <a:stretch/>
        </p:blipFill>
        <p:spPr>
          <a:xfrm>
            <a:off x="-1" y="1"/>
            <a:ext cx="12192001" cy="684890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661864"/>
            <a:ext cx="10515600" cy="663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385130"/>
            <a:ext cx="10515600" cy="479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42927-7AEB-EA43-83BC-9B2F320AFC75}" type="datetime1">
              <a:rPr lang="fr-CH" smtClean="0"/>
              <a:t>25.03.19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820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2817D-86B7-0E44-B1CC-E38CC79E70C3}" type="slidenum">
              <a:rPr lang="fr-FR" smtClean="0"/>
              <a:t>‹#›</a:t>
            </a:fld>
            <a:endParaRPr lang="fr-FR" dirty="0"/>
          </a:p>
        </p:txBody>
      </p:sp>
      <p:pic>
        <p:nvPicPr>
          <p:cNvPr id="8" name="Picture 3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618" y="6295643"/>
            <a:ext cx="1620088" cy="421976"/>
          </a:xfrm>
          <a:prstGeom prst="rect">
            <a:avLst/>
          </a:prstGeom>
        </p:spPr>
      </p:pic>
      <p:pic>
        <p:nvPicPr>
          <p:cNvPr id="9" name="Picture 15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93713" y="6272194"/>
            <a:ext cx="1426966" cy="451150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 noChangeArrowheads="1"/>
          </p:cNvPicPr>
          <p:nvPr userDrawn="1"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242" y="6238818"/>
            <a:ext cx="1442542" cy="56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347" y="6295643"/>
            <a:ext cx="1770268" cy="468502"/>
          </a:xfrm>
          <a:prstGeom prst="rect">
            <a:avLst/>
          </a:prstGeom>
        </p:spPr>
      </p:pic>
      <p:grpSp>
        <p:nvGrpSpPr>
          <p:cNvPr id="14" name="Grouper 13"/>
          <p:cNvGrpSpPr/>
          <p:nvPr userDrawn="1"/>
        </p:nvGrpSpPr>
        <p:grpSpPr>
          <a:xfrm>
            <a:off x="2101145" y="6236076"/>
            <a:ext cx="1283076" cy="541110"/>
            <a:chOff x="2050675" y="5697919"/>
            <a:chExt cx="1283076" cy="541110"/>
          </a:xfrm>
        </p:grpSpPr>
        <p:pic>
          <p:nvPicPr>
            <p:cNvPr id="10" name="Immagine 36" descr="logofbmlab.jpg"/>
            <p:cNvPicPr>
              <a:picLocks noChangeAspect="1"/>
            </p:cNvPicPr>
            <p:nvPr userDrawn="1"/>
          </p:nvPicPr>
          <p:blipFill rotWithShape="1">
            <a:blip r:embed="rId18">
              <a:clrChange>
                <a:clrFrom>
                  <a:srgbClr val="989898"/>
                </a:clrFrom>
                <a:clrTo>
                  <a:srgbClr val="9898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22575" y="5727699"/>
              <a:ext cx="511176" cy="501221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 userDrawn="1"/>
          </p:nvSpPr>
          <p:spPr>
            <a:xfrm>
              <a:off x="2050675" y="5697919"/>
              <a:ext cx="856325" cy="541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fr-FR" sz="900" b="1" dirty="0" smtClean="0">
                  <a:latin typeface="Arial Narrow" charset="0"/>
                  <a:ea typeface="Arial Narrow" charset="0"/>
                  <a:cs typeface="Arial Narrow" charset="0"/>
                </a:rPr>
                <a:t>The </a:t>
              </a:r>
              <a:r>
                <a:rPr lang="fr-FR" sz="900" b="1" dirty="0" err="1" smtClean="0">
                  <a:latin typeface="Arial Narrow" charset="0"/>
                  <a:ea typeface="Arial Narrow" charset="0"/>
                  <a:cs typeface="Arial Narrow" charset="0"/>
                </a:rPr>
                <a:t>Functional</a:t>
              </a:r>
              <a:endParaRPr lang="fr-FR" sz="900" b="1" dirty="0" smtClean="0">
                <a:latin typeface="Arial Narrow" charset="0"/>
                <a:ea typeface="Arial Narrow" charset="0"/>
                <a:cs typeface="Arial Narrow" charset="0"/>
              </a:endParaRPr>
            </a:p>
            <a:p>
              <a:pPr>
                <a:lnSpc>
                  <a:spcPts val="1200"/>
                </a:lnSpc>
              </a:pPr>
              <a:r>
                <a:rPr lang="fr-FR" sz="900" b="1" dirty="0" smtClean="0">
                  <a:latin typeface="Arial Narrow" charset="0"/>
                  <a:ea typeface="Arial Narrow" charset="0"/>
                  <a:cs typeface="Arial Narrow" charset="0"/>
                </a:rPr>
                <a:t>Brain </a:t>
              </a:r>
              <a:r>
                <a:rPr lang="fr-FR" sz="900" b="1" dirty="0" err="1" smtClean="0">
                  <a:latin typeface="Arial Narrow" charset="0"/>
                  <a:ea typeface="Arial Narrow" charset="0"/>
                  <a:cs typeface="Arial Narrow" charset="0"/>
                </a:rPr>
                <a:t>Mapping</a:t>
              </a:r>
              <a:endParaRPr lang="fr-FR" sz="900" b="1" dirty="0" smtClean="0">
                <a:latin typeface="Arial Narrow" charset="0"/>
                <a:ea typeface="Arial Narrow" charset="0"/>
                <a:cs typeface="Arial Narrow" charset="0"/>
              </a:endParaRPr>
            </a:p>
            <a:p>
              <a:pPr>
                <a:lnSpc>
                  <a:spcPts val="1200"/>
                </a:lnSpc>
              </a:pPr>
              <a:r>
                <a:rPr lang="fr-FR" sz="900" b="1" dirty="0" err="1" smtClean="0">
                  <a:latin typeface="Arial Narrow" charset="0"/>
                  <a:ea typeface="Arial Narrow" charset="0"/>
                  <a:cs typeface="Arial Narrow" charset="0"/>
                </a:rPr>
                <a:t>Laboratory</a:t>
              </a:r>
              <a:endParaRPr lang="fr-FR" sz="900" b="1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sp>
        <p:nvSpPr>
          <p:cNvPr id="15" name="Segnaposto piè di pagina 4"/>
          <p:cNvSpPr txBox="1">
            <a:spLocks/>
          </p:cNvSpPr>
          <p:nvPr userDrawn="1"/>
        </p:nvSpPr>
        <p:spPr>
          <a:xfrm>
            <a:off x="5101526" y="6371723"/>
            <a:ext cx="359563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Renaud</a:t>
            </a:r>
            <a:r>
              <a:rPr lang="it-IT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.</a:t>
            </a:r>
            <a:r>
              <a:rPr lang="it-IT" sz="1400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it-IT" sz="1400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it-IT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arquis</a:t>
            </a:r>
            <a:r>
              <a:rPr lang="it-IT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@ [</a:t>
            </a:r>
            <a:r>
              <a:rPr lang="it-IT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unige.ch</a:t>
            </a:r>
            <a:r>
              <a:rPr lang="it-IT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| </a:t>
            </a:r>
            <a:r>
              <a:rPr lang="it-IT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gmail.com</a:t>
            </a:r>
            <a:r>
              <a:rPr lang="it-IT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it-IT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21" name="Picture 3">
            <a:extLst>
              <a:ext uri="{FF2B5EF4-FFF2-40B4-BE49-F238E27FC236}">
                <a16:creationId xmlns="" xmlns:a16="http://schemas.microsoft.com/office/drawing/2014/main" id="{FEC3B226-3B3F-41AA-81CD-CDCFC5A05A5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825757" y="0"/>
            <a:ext cx="4540486" cy="6618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F18B3F7-0FEC-4B9C-9E89-1FBA002B674D}"/>
              </a:ext>
            </a:extLst>
          </p:cNvPr>
          <p:cNvSpPr/>
          <p:nvPr userDrawn="1"/>
        </p:nvSpPr>
        <p:spPr>
          <a:xfrm>
            <a:off x="0" y="1"/>
            <a:ext cx="4038600" cy="6618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388A29C1-0704-4BE6-8B38-3593367B1792}"/>
              </a:ext>
            </a:extLst>
          </p:cNvPr>
          <p:cNvSpPr/>
          <p:nvPr userDrawn="1"/>
        </p:nvSpPr>
        <p:spPr>
          <a:xfrm>
            <a:off x="8153401" y="-1"/>
            <a:ext cx="4038600" cy="661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91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agif.com/gif/spontaneous-brain-activity-i-AK2jEh" TargetMode="External"/><Relationship Id="rId4" Type="http://schemas.openxmlformats.org/officeDocument/2006/relationships/hyperlink" Target="http://www.mccauslandcenter.sc.edu/mricrogl" TargetMode="External"/><Relationship Id="rId5" Type="http://schemas.openxmlformats.org/officeDocument/2006/relationships/hyperlink" Target="https://neuroscience5e.sinauer.com/animations01.01.html" TargetMode="External"/><Relationship Id="rId6" Type="http://schemas.openxmlformats.org/officeDocument/2006/relationships/hyperlink" Target="http://www.qlik.com/us/products" TargetMode="External"/><Relationship Id="rId7" Type="http://schemas.openxmlformats.org/officeDocument/2006/relationships/hyperlink" Target="http://alexloth.com/2016/10/18/find-important-variables-determining-sales-tableau-r/" TargetMode="External"/><Relationship Id="rId8" Type="http://schemas.openxmlformats.org/officeDocument/2006/relationships/hyperlink" Target="https://bost.ocks.org/mike/uberdata/" TargetMode="External"/><Relationship Id="rId9" Type="http://schemas.openxmlformats.org/officeDocument/2006/relationships/hyperlink" Target="https://static1.squarespace.com/static/5878581a9de4bbafa8af75d1/t/5914d0e246c3c49de287717b/1494536448667/" TargetMode="External"/><Relationship Id="rId10" Type="http://schemas.openxmlformats.org/officeDocument/2006/relationships/hyperlink" Target="https://roygbiv.mindboggle.inf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isisnthappiness.com/post/67337544012/wheres-your-head-a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jpeg"/><Relationship Id="rId5" Type="http://schemas.microsoft.com/office/2007/relationships/hdphoto" Target="../media/hdphoto1.wdp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20.png"/><Relationship Id="rId13" Type="http://schemas.openxmlformats.org/officeDocument/2006/relationships/oleObject" Target="../embeddings/oleObject3.bin"/><Relationship Id="rId14" Type="http://schemas.openxmlformats.org/officeDocument/2006/relationships/image" Target="../media/image14.png"/><Relationship Id="rId15" Type="http://schemas.openxmlformats.org/officeDocument/2006/relationships/image" Target="../media/image21.png"/><Relationship Id="rId16" Type="http://schemas.microsoft.com/office/2007/relationships/hdphoto" Target="../media/hdphoto2.wdp"/><Relationship Id="rId17" Type="http://schemas.openxmlformats.org/officeDocument/2006/relationships/image" Target="../media/image22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5.tiff"/><Relationship Id="rId4" Type="http://schemas.openxmlformats.org/officeDocument/2006/relationships/image" Target="../media/image16.gi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oleObject" Target="../embeddings/oleObject1.bin"/><Relationship Id="rId9" Type="http://schemas.openxmlformats.org/officeDocument/2006/relationships/image" Target="../media/image12.png"/><Relationship Id="rId10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Relationship Id="rId3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err="1"/>
              <a:t>Visualizing</a:t>
            </a:r>
            <a:r>
              <a:rPr lang="fr-FR" b="1" dirty="0"/>
              <a:t> </a:t>
            </a:r>
            <a:r>
              <a:rPr lang="fr-FR" b="1" dirty="0" err="1"/>
              <a:t>brain</a:t>
            </a:r>
            <a:r>
              <a:rPr lang="fr-FR" b="1" dirty="0"/>
              <a:t> </a:t>
            </a:r>
            <a:r>
              <a:rPr lang="fr-FR" b="1" dirty="0" err="1"/>
              <a:t>connectomics</a:t>
            </a:r>
            <a:r>
              <a:rPr lang="fr-FR" b="1" dirty="0"/>
              <a:t> </a:t>
            </a:r>
            <a:r>
              <a:rPr lang="fr-FR" b="1" dirty="0" err="1"/>
              <a:t>using</a:t>
            </a:r>
            <a:r>
              <a:rPr lang="fr-FR" b="1" dirty="0"/>
              <a:t> </a:t>
            </a:r>
            <a:r>
              <a:rPr lang="fr-FR" b="1" dirty="0" smtClean="0"/>
              <a:t>D3.js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fr-FR" sz="3600" dirty="0" smtClean="0"/>
              <a:t>Brain Hack Open Geneva 2019</a:t>
            </a:r>
          </a:p>
          <a:p>
            <a:endParaRPr lang="fr-FR" dirty="0" smtClean="0"/>
          </a:p>
          <a:p>
            <a:r>
              <a:rPr lang="fr-FR" b="1" dirty="0" smtClean="0"/>
              <a:t>Renaud Marquis</a:t>
            </a:r>
          </a:p>
          <a:p>
            <a:r>
              <a:rPr lang="fr-FR" sz="2000" dirty="0" smtClean="0"/>
              <a:t>EEG and </a:t>
            </a:r>
            <a:r>
              <a:rPr lang="fr-FR" sz="2000" dirty="0" err="1" smtClean="0"/>
              <a:t>Epilepsy</a:t>
            </a:r>
            <a:r>
              <a:rPr lang="fr-FR" sz="2000" dirty="0" smtClean="0"/>
              <a:t> Unit</a:t>
            </a:r>
          </a:p>
          <a:p>
            <a:r>
              <a:rPr lang="fr-FR" sz="2000" dirty="0" smtClean="0"/>
              <a:t>Geneva </a:t>
            </a:r>
            <a:r>
              <a:rPr lang="fr-FR" sz="2000" dirty="0" err="1" smtClean="0"/>
              <a:t>University</a:t>
            </a:r>
            <a:r>
              <a:rPr lang="fr-FR" sz="2000" dirty="0" smtClean="0"/>
              <a:t> </a:t>
            </a:r>
            <a:r>
              <a:rPr lang="fr-FR" sz="2000" dirty="0" err="1" smtClean="0"/>
              <a:t>Hospital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12262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Region</a:t>
            </a:r>
            <a:r>
              <a:rPr lang="fr-FR" b="1" dirty="0"/>
              <a:t> </a:t>
            </a:r>
            <a:r>
              <a:rPr lang="fr-FR" b="1" dirty="0" err="1"/>
              <a:t>rendering</a:t>
            </a:r>
            <a:r>
              <a:rPr lang="fr-FR" b="1" dirty="0"/>
              <a:t> </a:t>
            </a:r>
            <a:r>
              <a:rPr lang="fr-FR" b="1" dirty="0" err="1"/>
              <a:t>using</a:t>
            </a:r>
            <a:r>
              <a:rPr lang="fr-FR" b="1" dirty="0"/>
              <a:t> ROYGBIV or </a:t>
            </a:r>
            <a:r>
              <a:rPr lang="fr-FR" b="1" dirty="0" err="1"/>
              <a:t>similar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10</a:t>
            </a:fld>
            <a:endParaRPr lang="fr-FR"/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811" y="2034261"/>
            <a:ext cx="3848824" cy="3316218"/>
          </a:xfrm>
          <a:prstGeom prst="rect">
            <a:avLst/>
          </a:prstGeom>
        </p:spPr>
      </p:pic>
      <p:sp>
        <p:nvSpPr>
          <p:cNvPr id="6" name="Bouée 5"/>
          <p:cNvSpPr/>
          <p:nvPr/>
        </p:nvSpPr>
        <p:spPr>
          <a:xfrm>
            <a:off x="1427169" y="1519882"/>
            <a:ext cx="4275438" cy="4275438"/>
          </a:xfrm>
          <a:prstGeom prst="donut">
            <a:avLst>
              <a:gd name="adj" fmla="val 512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 rot="6300000">
            <a:off x="1702698" y="1810271"/>
            <a:ext cx="3734432" cy="3734430"/>
          </a:xfrm>
          <a:prstGeom prst="donut">
            <a:avLst>
              <a:gd name="adj" fmla="val 512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8387" y="2034261"/>
            <a:ext cx="4102444" cy="3089189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 flipV="1">
            <a:off x="4942711" y="3336324"/>
            <a:ext cx="3657600" cy="296562"/>
          </a:xfrm>
          <a:prstGeom prst="line">
            <a:avLst/>
          </a:prstGeom>
          <a:ln w="76200">
            <a:solidFill>
              <a:srgbClr val="00F500"/>
            </a:solidFill>
            <a:headEnd type="oval" w="med" len="med"/>
            <a:tailEnd type="oval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4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mr-IN" dirty="0" smtClean="0"/>
              <a:t>…</a:t>
            </a:r>
            <a:r>
              <a:rPr lang="fr-CH" dirty="0" smtClean="0"/>
              <a:t> </a:t>
            </a:r>
            <a:r>
              <a:rPr lang="fr-FR" dirty="0" err="1" smtClean="0"/>
              <a:t>Join</a:t>
            </a:r>
            <a:r>
              <a:rPr lang="fr-FR" dirty="0" smtClean="0"/>
              <a:t> me to hack </a:t>
            </a:r>
            <a:r>
              <a:rPr lang="fr-FR" dirty="0" err="1" smtClean="0"/>
              <a:t>it!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Images </a:t>
            </a:r>
            <a:r>
              <a:rPr lang="fr-FR" dirty="0" err="1" smtClean="0"/>
              <a:t>credits</a:t>
            </a:r>
            <a:r>
              <a:rPr lang="fr-FR" dirty="0" smtClean="0"/>
              <a:t> and sources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7401" y="1385130"/>
            <a:ext cx="10687056" cy="4791833"/>
          </a:xfrm>
        </p:spPr>
        <p:txBody>
          <a:bodyPr>
            <a:normAutofit/>
          </a:bodyPr>
          <a:lstStyle/>
          <a:p>
            <a:r>
              <a:rPr lang="fr-FR" sz="1800" dirty="0" smtClean="0">
                <a:hlinkClick r:id="rId2"/>
              </a:rPr>
              <a:t>sinergiaconsortium.bitbucket.io</a:t>
            </a:r>
          </a:p>
          <a:p>
            <a:r>
              <a:rPr lang="fr-FR" sz="1800" dirty="0" smtClean="0">
                <a:hlinkClick r:id="rId2"/>
              </a:rPr>
              <a:t>www.informationisbeautifulawards.com/showcase/1019-d3-js</a:t>
            </a:r>
            <a:endParaRPr lang="fr-FR" sz="1800" dirty="0">
              <a:hlinkClick r:id="rId2"/>
            </a:endParaRPr>
          </a:p>
          <a:p>
            <a:r>
              <a:rPr lang="fr-FR" sz="1800" dirty="0" smtClean="0">
                <a:hlinkClick r:id="rId2"/>
              </a:rPr>
              <a:t>thisisnthappiness.com/post/67337544012/wheres-your-head-at</a:t>
            </a:r>
            <a:endParaRPr lang="fr-FR" sz="1800" dirty="0" smtClean="0"/>
          </a:p>
          <a:p>
            <a:r>
              <a:rPr lang="fr-FR" sz="1800" dirty="0" smtClean="0">
                <a:hlinkClick r:id="rId3"/>
              </a:rPr>
              <a:t>makeagif.com/gif/spontaneous-brain-activity-i-AK2jEh</a:t>
            </a:r>
            <a:endParaRPr lang="fr-FR" sz="1800" dirty="0" smtClean="0"/>
          </a:p>
          <a:p>
            <a:r>
              <a:rPr lang="fr-FR" sz="1800" dirty="0" smtClean="0">
                <a:hlinkClick r:id="rId4"/>
              </a:rPr>
              <a:t>www.mccauslandcenter.sc.edu/mricrogl</a:t>
            </a:r>
            <a:endParaRPr lang="fr-FR" sz="1800" dirty="0" smtClean="0"/>
          </a:p>
          <a:p>
            <a:r>
              <a:rPr lang="fr-FR" sz="1800" dirty="0" smtClean="0">
                <a:hlinkClick r:id="rId5"/>
              </a:rPr>
              <a:t>neuroscience5e.sinauer.com/animations01.01.html</a:t>
            </a:r>
            <a:endParaRPr lang="fr-FR" sz="1800" dirty="0" smtClean="0"/>
          </a:p>
          <a:p>
            <a:r>
              <a:rPr lang="fr-FR" sz="1800" dirty="0" smtClean="0">
                <a:hlinkClick r:id="rId6"/>
              </a:rPr>
              <a:t>www.qlik.com/us/products</a:t>
            </a:r>
            <a:endParaRPr lang="fr-FR" sz="1800" dirty="0" smtClean="0"/>
          </a:p>
          <a:p>
            <a:r>
              <a:rPr lang="fr-FR" sz="1800" dirty="0" smtClean="0">
                <a:hlinkClick r:id="rId7"/>
              </a:rPr>
              <a:t>alexloth.com/2016/10/18/find-important-variables-determining-sales-tableau-r/</a:t>
            </a:r>
            <a:endParaRPr lang="fr-FR" sz="1800" dirty="0" smtClean="0"/>
          </a:p>
          <a:p>
            <a:r>
              <a:rPr lang="fr-FR" sz="1800" dirty="0" smtClean="0">
                <a:hlinkClick r:id="rId8"/>
              </a:rPr>
              <a:t>bost.ocks.org/mike/uberdata/</a:t>
            </a:r>
            <a:endParaRPr lang="fr-FR" sz="1800" dirty="0" smtClean="0"/>
          </a:p>
          <a:p>
            <a:r>
              <a:rPr lang="en-US" sz="1800" dirty="0" smtClean="0">
                <a:hlinkClick r:id="rId9"/>
              </a:rPr>
              <a:t>static1.squarespace.com/static/5878581a9de4bbafa8af75d1/t/5914d0e246c3c49de287717b/1494536448667</a:t>
            </a:r>
            <a:endParaRPr lang="en-US" sz="1800" dirty="0" smtClean="0"/>
          </a:p>
          <a:p>
            <a:r>
              <a:rPr lang="en-US" sz="1800" dirty="0" smtClean="0">
                <a:hlinkClick r:id="rId10"/>
              </a:rPr>
              <a:t>roygbiv.mindboggle.info</a:t>
            </a:r>
            <a:endParaRPr lang="fr-FR" sz="18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26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Structural and </a:t>
            </a:r>
            <a:r>
              <a:rPr lang="fr-FR" b="1" dirty="0" err="1"/>
              <a:t>functional</a:t>
            </a:r>
            <a:r>
              <a:rPr lang="fr-FR" b="1" dirty="0"/>
              <a:t> </a:t>
            </a:r>
            <a:r>
              <a:rPr lang="fr-FR" b="1" dirty="0" err="1"/>
              <a:t>brain</a:t>
            </a:r>
            <a:r>
              <a:rPr lang="fr-FR" b="1" dirty="0"/>
              <a:t> </a:t>
            </a:r>
            <a:r>
              <a:rPr lang="fr-FR" b="1" dirty="0" err="1"/>
              <a:t>connectivity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100 billion </a:t>
            </a:r>
            <a:r>
              <a:rPr lang="fr-FR" dirty="0" err="1"/>
              <a:t>neurons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neuron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to up to 10,000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neurons</a:t>
            </a:r>
            <a:endParaRPr lang="fr-FR" dirty="0"/>
          </a:p>
          <a:p>
            <a:r>
              <a:rPr lang="fr-FR" dirty="0"/>
              <a:t>1,000 trillion </a:t>
            </a:r>
            <a:r>
              <a:rPr lang="fr-FR" dirty="0" err="1"/>
              <a:t>synaptic</a:t>
            </a:r>
            <a:r>
              <a:rPr lang="fr-FR" dirty="0"/>
              <a:t> connections</a:t>
            </a:r>
          </a:p>
          <a:p>
            <a:r>
              <a:rPr lang="fr-FR" dirty="0"/>
              <a:t>Equivalent to a computer </a:t>
            </a:r>
            <a:r>
              <a:rPr lang="fr-FR" dirty="0" err="1"/>
              <a:t>with</a:t>
            </a:r>
            <a:r>
              <a:rPr lang="fr-FR" dirty="0"/>
              <a:t> a trillion bit / s processor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098" y="3398447"/>
            <a:ext cx="3022968" cy="25328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4229" y="3661185"/>
            <a:ext cx="1719876" cy="2007324"/>
          </a:xfrm>
          <a:prstGeom prst="rect">
            <a:avLst/>
          </a:prstGeom>
        </p:spPr>
      </p:pic>
      <p:pic>
        <p:nvPicPr>
          <p:cNvPr id="8" name="Espace réservé du contenu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11" t="18955" r="19788" b="17092"/>
          <a:stretch/>
        </p:blipFill>
        <p:spPr>
          <a:xfrm>
            <a:off x="5804120" y="3550435"/>
            <a:ext cx="2729832" cy="2380812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6258539" y="3850457"/>
            <a:ext cx="1701187" cy="1132825"/>
            <a:chOff x="4882575" y="2742797"/>
            <a:chExt cx="2189373" cy="1457912"/>
          </a:xfrm>
        </p:grpSpPr>
        <p:sp>
          <p:nvSpPr>
            <p:cNvPr id="10" name="Ellipse 9"/>
            <p:cNvSpPr/>
            <p:nvPr/>
          </p:nvSpPr>
          <p:spPr>
            <a:xfrm>
              <a:off x="5999722" y="2742797"/>
              <a:ext cx="192505" cy="1925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6789398" y="3465083"/>
              <a:ext cx="192505" cy="19250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4882575" y="3606362"/>
              <a:ext cx="192505" cy="1925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/>
            <p:cNvSpPr/>
            <p:nvPr/>
          </p:nvSpPr>
          <p:spPr>
            <a:xfrm>
              <a:off x="5773422" y="4008204"/>
              <a:ext cx="192505" cy="19250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13"/>
            <p:cNvCxnSpPr>
              <a:stCxn id="14" idx="5"/>
              <a:endCxn id="15" idx="1"/>
            </p:cNvCxnSpPr>
            <p:nvPr/>
          </p:nvCxnSpPr>
          <p:spPr>
            <a:xfrm>
              <a:off x="6164034" y="2907110"/>
              <a:ext cx="653554" cy="5861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>
              <a:stCxn id="17" idx="0"/>
              <a:endCxn id="14" idx="4"/>
            </p:cNvCxnSpPr>
            <p:nvPr/>
          </p:nvCxnSpPr>
          <p:spPr>
            <a:xfrm flipV="1">
              <a:off x="5869676" y="2935302"/>
              <a:ext cx="226299" cy="1072903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>
              <a:stCxn id="17" idx="6"/>
              <a:endCxn id="15" idx="2"/>
            </p:cNvCxnSpPr>
            <p:nvPr/>
          </p:nvCxnSpPr>
          <p:spPr>
            <a:xfrm flipV="1">
              <a:off x="5965927" y="3561336"/>
              <a:ext cx="823470" cy="54312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eur droit 16"/>
            <p:cNvCxnSpPr>
              <a:stCxn id="17" idx="2"/>
              <a:endCxn id="16" idx="5"/>
            </p:cNvCxnSpPr>
            <p:nvPr/>
          </p:nvCxnSpPr>
          <p:spPr>
            <a:xfrm flipH="1" flipV="1">
              <a:off x="5046889" y="3770676"/>
              <a:ext cx="726535" cy="333783"/>
            </a:xfrm>
            <a:prstGeom prst="line">
              <a:avLst/>
            </a:prstGeom>
            <a:ln w="952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Ellipse 17"/>
            <p:cNvSpPr/>
            <p:nvPr/>
          </p:nvSpPr>
          <p:spPr>
            <a:xfrm>
              <a:off x="5390465" y="2952665"/>
              <a:ext cx="192505" cy="19250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/>
            <p:cNvSpPr/>
            <p:nvPr/>
          </p:nvSpPr>
          <p:spPr>
            <a:xfrm>
              <a:off x="6879443" y="3007689"/>
              <a:ext cx="192505" cy="192505"/>
            </a:xfrm>
            <a:prstGeom prst="ellipse">
              <a:avLst/>
            </a:prstGeom>
            <a:solidFill>
              <a:srgbClr val="FF2600"/>
            </a:solidFill>
            <a:ln>
              <a:solidFill>
                <a:srgbClr val="BE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0" name="Connecteur droit 19"/>
            <p:cNvCxnSpPr>
              <a:stCxn id="17" idx="1"/>
            </p:cNvCxnSpPr>
            <p:nvPr/>
          </p:nvCxnSpPr>
          <p:spPr>
            <a:xfrm flipH="1" flipV="1">
              <a:off x="5554779" y="3116977"/>
              <a:ext cx="246838" cy="91942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>
              <a:stCxn id="17" idx="7"/>
            </p:cNvCxnSpPr>
            <p:nvPr/>
          </p:nvCxnSpPr>
          <p:spPr>
            <a:xfrm flipV="1">
              <a:off x="5937737" y="3172002"/>
              <a:ext cx="969898" cy="8643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endCxn id="14" idx="2"/>
            </p:cNvCxnSpPr>
            <p:nvPr/>
          </p:nvCxnSpPr>
          <p:spPr>
            <a:xfrm flipV="1">
              <a:off x="5582971" y="2839051"/>
              <a:ext cx="416754" cy="2098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>
              <a:stCxn id="16" idx="6"/>
            </p:cNvCxnSpPr>
            <p:nvPr/>
          </p:nvCxnSpPr>
          <p:spPr>
            <a:xfrm flipV="1">
              <a:off x="5075081" y="3103943"/>
              <a:ext cx="1804361" cy="598674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>
              <a:endCxn id="15" idx="0"/>
            </p:cNvCxnSpPr>
            <p:nvPr/>
          </p:nvCxnSpPr>
          <p:spPr>
            <a:xfrm flipH="1">
              <a:off x="6885678" y="3200202"/>
              <a:ext cx="90044" cy="26489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Ellipse 31"/>
          <p:cNvSpPr/>
          <p:nvPr/>
        </p:nvSpPr>
        <p:spPr>
          <a:xfrm>
            <a:off x="7084255" y="3812952"/>
            <a:ext cx="224592" cy="22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6908415" y="4796197"/>
            <a:ext cx="224592" cy="2245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/>
          <p:cNvSpPr/>
          <p:nvPr/>
        </p:nvSpPr>
        <p:spPr>
          <a:xfrm>
            <a:off x="6610850" y="3976023"/>
            <a:ext cx="224592" cy="2245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6">
            <a:clrChange>
              <a:clrFrom>
                <a:srgbClr val="FDFEFE"/>
              </a:clrFrom>
              <a:clrTo>
                <a:srgbClr val="FD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74142" flipH="1">
            <a:off x="8602327" y="3682026"/>
            <a:ext cx="2534752" cy="17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Imaging </a:t>
            </a:r>
            <a:r>
              <a:rPr lang="fr-FR" b="1" dirty="0" err="1" smtClean="0"/>
              <a:t>methods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3</a:t>
            </a:fld>
            <a:endParaRPr lang="fr-FR"/>
          </a:p>
        </p:txBody>
      </p:sp>
      <p:sp>
        <p:nvSpPr>
          <p:cNvPr id="53" name="Espace réservé du contenu 5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EEG</a:t>
            </a:r>
          </a:p>
          <a:p>
            <a:endParaRPr lang="fr-FR" dirty="0" smtClean="0"/>
          </a:p>
          <a:p>
            <a:r>
              <a:rPr lang="fr-FR" dirty="0" err="1" smtClean="0"/>
              <a:t>Functional</a:t>
            </a:r>
            <a:r>
              <a:rPr lang="fr-FR" dirty="0" smtClean="0"/>
              <a:t> MRI</a:t>
            </a:r>
          </a:p>
          <a:p>
            <a:endParaRPr lang="fr-FR" dirty="0" smtClean="0"/>
          </a:p>
          <a:p>
            <a:r>
              <a:rPr lang="fr-FR" dirty="0" smtClean="0"/>
              <a:t>Diffusion MRI</a:t>
            </a:r>
            <a:endParaRPr lang="fr-FR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7436" y="4590330"/>
            <a:ext cx="2422179" cy="139462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902288" y="3478505"/>
            <a:ext cx="2884094" cy="17592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99"/>
          <a:stretch/>
        </p:blipFill>
        <p:spPr bwMode="auto">
          <a:xfrm>
            <a:off x="4534024" y="4257921"/>
            <a:ext cx="2065224" cy="17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477" y="1357357"/>
            <a:ext cx="1297916" cy="129791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5" name="Picture 28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2000" contras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9041" y="1427011"/>
            <a:ext cx="1255890" cy="12899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"/>
          <p:cNvGrpSpPr>
            <a:grpSpLocks/>
          </p:cNvGrpSpPr>
          <p:nvPr/>
        </p:nvGrpSpPr>
        <p:grpSpPr bwMode="auto">
          <a:xfrm>
            <a:off x="6607638" y="1505723"/>
            <a:ext cx="1345930" cy="1278669"/>
            <a:chOff x="275" y="1742"/>
            <a:chExt cx="952" cy="1047"/>
          </a:xfrm>
        </p:grpSpPr>
        <p:graphicFrame>
          <p:nvGraphicFramePr>
            <p:cNvPr id="67" name="Object 7"/>
            <p:cNvGraphicFramePr>
              <a:graphicFrameLocks noChangeAspect="1"/>
            </p:cNvGraphicFramePr>
            <p:nvPr/>
          </p:nvGraphicFramePr>
          <p:xfrm>
            <a:off x="275" y="1742"/>
            <a:ext cx="952" cy="10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" name="Image bitmap" r:id="rId8" imgW="2685714" imgH="2952381" progId="PBrush">
                    <p:embed/>
                  </p:oleObj>
                </mc:Choice>
                <mc:Fallback>
                  <p:oleObj name="Image bitmap" r:id="rId8" imgW="2685714" imgH="2952381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" y="1742"/>
                          <a:ext cx="952" cy="10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4160811"/>
                </p:ext>
              </p:extLst>
            </p:nvPr>
          </p:nvGraphicFramePr>
          <p:xfrm>
            <a:off x="672" y="2109"/>
            <a:ext cx="12" cy="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" name="Bitmap Image" r:id="rId10" imgW="25400" imgH="25400" progId="PBrush">
                    <p:embed/>
                  </p:oleObj>
                </mc:Choice>
                <mc:Fallback>
                  <p:oleObj name="Bitmap Image" r:id="rId10" imgW="25400" imgH="2540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109"/>
                          <a:ext cx="12" cy="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9" name="Picture 15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18" b="12631"/>
          <a:stretch>
            <a:fillRect/>
          </a:stretch>
        </p:blipFill>
        <p:spPr bwMode="auto">
          <a:xfrm>
            <a:off x="8118403" y="1435929"/>
            <a:ext cx="1573379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530832"/>
              </p:ext>
            </p:extLst>
          </p:nvPr>
        </p:nvGraphicFramePr>
        <p:xfrm>
          <a:off x="6543077" y="1404402"/>
          <a:ext cx="1237068" cy="950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Bitmap Image" r:id="rId13" imgW="1762371" imgH="1580952" progId="PBrush">
                  <p:embed/>
                </p:oleObj>
              </mc:Choice>
              <mc:Fallback>
                <p:oleObj name="Bitmap Image" r:id="rId13" imgW="1762371" imgH="158095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077" y="1404402"/>
                        <a:ext cx="1237068" cy="950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Image 70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6354" y1="50556" x2="16354" y2="50556"/>
                        <a14:foregroundMark x1="18958" y1="44444" x2="18958" y2="44444"/>
                        <a14:foregroundMark x1="45000" y1="16667" x2="41667" y2="28194"/>
                        <a14:foregroundMark x1="70938" y1="13472" x2="79583" y2="21111"/>
                        <a14:foregroundMark x1="80417" y1="22639" x2="86250" y2="35417"/>
                        <a14:foregroundMark x1="84896" y1="38056" x2="83125" y2="53194"/>
                        <a14:foregroundMark x1="82604" y1="55139" x2="80104" y2="63611"/>
                        <a14:foregroundMark x1="69583" y1="12361" x2="64479" y2="10972"/>
                        <a14:foregroundMark x1="63646" y1="10694" x2="59271" y2="11111"/>
                        <a14:foregroundMark x1="58542" y1="11111" x2="55729" y2="12500"/>
                        <a14:foregroundMark x1="55104" y1="12500" x2="53229" y2="14028"/>
                        <a14:foregroundMark x1="30208" y1="78194" x2="30208" y2="78194"/>
                        <a14:foregroundMark x1="29375" y1="78333" x2="29375" y2="78333"/>
                        <a14:foregroundMark x1="16458" y1="55833" x2="14896" y2="49167"/>
                        <a14:foregroundMark x1="38854" y1="46667" x2="36146" y2="47500"/>
                        <a14:foregroundMark x1="36042" y1="46250" x2="34583" y2="46528"/>
                        <a14:foregroundMark x1="34167" y1="46111" x2="33750" y2="46250"/>
                        <a14:foregroundMark x1="39896" y1="32639" x2="39896" y2="32639"/>
                        <a14:foregroundMark x1="71875" y1="12639" x2="70938" y2="120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943" y="2744753"/>
            <a:ext cx="2393252" cy="179493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0461" y="2904985"/>
            <a:ext cx="2582333" cy="309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The </a:t>
            </a:r>
            <a:r>
              <a:rPr lang="fr-FR" b="1" dirty="0" err="1" smtClean="0"/>
              <a:t>need</a:t>
            </a:r>
            <a:r>
              <a:rPr lang="fr-FR" b="1" dirty="0" smtClean="0"/>
              <a:t> for </a:t>
            </a:r>
            <a:r>
              <a:rPr lang="fr-FR" b="1" dirty="0" err="1" smtClean="0"/>
              <a:t>visualization</a:t>
            </a:r>
            <a:r>
              <a:rPr lang="fr-FR" b="1" dirty="0" smtClean="0"/>
              <a:t> </a:t>
            </a:r>
            <a:r>
              <a:rPr lang="fr-FR" b="1" dirty="0" err="1" smtClean="0"/>
              <a:t>tools</a:t>
            </a:r>
            <a:r>
              <a:rPr lang="mr-IN" b="1" dirty="0" smtClean="0"/>
              <a:t>…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4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0033" y="1440461"/>
            <a:ext cx="8951934" cy="44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/>
              <a:t>Commercial solutions</a:t>
            </a: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5</a:t>
            </a:fld>
            <a:endParaRPr lang="fr-FR"/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53" y="1804799"/>
            <a:ext cx="5996946" cy="334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386" y="1988971"/>
            <a:ext cx="5218112" cy="2975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Existing</a:t>
            </a:r>
            <a:r>
              <a:rPr lang="fr-FR" b="1" dirty="0"/>
              <a:t> </a:t>
            </a:r>
            <a:r>
              <a:rPr lang="fr-FR" b="1" dirty="0" err="1"/>
              <a:t>chord</a:t>
            </a:r>
            <a:r>
              <a:rPr lang="fr-FR" b="1" dirty="0"/>
              <a:t> </a:t>
            </a:r>
            <a:r>
              <a:rPr lang="fr-FR" b="1" dirty="0" err="1"/>
              <a:t>diagrams</a:t>
            </a:r>
            <a:r>
              <a:rPr lang="fr-FR" b="1" dirty="0"/>
              <a:t> in D3.js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6</a:t>
            </a:fld>
            <a:endParaRPr lang="fr-FR"/>
          </a:p>
        </p:txBody>
      </p:sp>
      <p:grpSp>
        <p:nvGrpSpPr>
          <p:cNvPr id="5" name="Grouper 4"/>
          <p:cNvGrpSpPr/>
          <p:nvPr/>
        </p:nvGrpSpPr>
        <p:grpSpPr>
          <a:xfrm>
            <a:off x="2304640" y="1740117"/>
            <a:ext cx="7582720" cy="4050287"/>
            <a:chOff x="2093068" y="1591833"/>
            <a:chExt cx="7582720" cy="4050287"/>
          </a:xfrm>
        </p:grpSpPr>
        <p:sp>
          <p:nvSpPr>
            <p:cNvPr id="6" name="Rectangle 5"/>
            <p:cNvSpPr/>
            <p:nvPr/>
          </p:nvSpPr>
          <p:spPr>
            <a:xfrm>
              <a:off x="2093068" y="1591833"/>
              <a:ext cx="7582720" cy="4050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CFCF9"/>
                </a:clrFrom>
                <a:clrTo>
                  <a:srgbClr val="FCFC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2771" y="1925196"/>
              <a:ext cx="3296756" cy="3259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3004" y="1690688"/>
              <a:ext cx="3902784" cy="3951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2352769" y="5137919"/>
              <a:ext cx="3487004" cy="233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52769" y="1690952"/>
              <a:ext cx="3420235" cy="2342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455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err="1"/>
              <a:t>Chord</a:t>
            </a:r>
            <a:r>
              <a:rPr lang="fr-FR" b="1" dirty="0"/>
              <a:t> </a:t>
            </a:r>
            <a:r>
              <a:rPr lang="fr-FR" b="1" dirty="0" err="1"/>
              <a:t>diagram</a:t>
            </a:r>
            <a:r>
              <a:rPr lang="fr-FR" b="1" dirty="0"/>
              <a:t> + </a:t>
            </a:r>
            <a:r>
              <a:rPr lang="fr-FR" b="1" dirty="0" err="1"/>
              <a:t>sunburst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7</a:t>
            </a:fld>
            <a:endParaRPr lang="fr-FR"/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438" y="2161330"/>
            <a:ext cx="3848824" cy="3316218"/>
          </a:xfrm>
          <a:prstGeom prst="rect">
            <a:avLst/>
          </a:prstGeom>
        </p:spPr>
      </p:pic>
      <p:sp>
        <p:nvSpPr>
          <p:cNvPr id="6" name="Bouée 5"/>
          <p:cNvSpPr/>
          <p:nvPr/>
        </p:nvSpPr>
        <p:spPr>
          <a:xfrm>
            <a:off x="3873796" y="1646951"/>
            <a:ext cx="4275438" cy="4275438"/>
          </a:xfrm>
          <a:prstGeom prst="donut">
            <a:avLst>
              <a:gd name="adj" fmla="val 512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 rot="6300000">
            <a:off x="4149325" y="1937340"/>
            <a:ext cx="3734432" cy="3734430"/>
          </a:xfrm>
          <a:prstGeom prst="donut">
            <a:avLst>
              <a:gd name="adj" fmla="val 512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/>
          <p:cNvSpPr/>
          <p:nvPr/>
        </p:nvSpPr>
        <p:spPr>
          <a:xfrm rot="12785587">
            <a:off x="3554532" y="1377112"/>
            <a:ext cx="4848062" cy="4848062"/>
          </a:xfrm>
          <a:prstGeom prst="donut">
            <a:avLst>
              <a:gd name="adj" fmla="val 512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38827"/>
            <a:ext cx="10515600" cy="797949"/>
          </a:xfrm>
        </p:spPr>
        <p:txBody>
          <a:bodyPr>
            <a:normAutofit/>
          </a:bodyPr>
          <a:lstStyle/>
          <a:p>
            <a:r>
              <a:rPr lang="fr-FR" sz="3600" b="1" dirty="0"/>
              <a:t>Multi-</a:t>
            </a:r>
            <a:r>
              <a:rPr lang="fr-FR" sz="3600" b="1" dirty="0" err="1"/>
              <a:t>level</a:t>
            </a:r>
            <a:r>
              <a:rPr lang="fr-FR" sz="3600" b="1" dirty="0"/>
              <a:t> </a:t>
            </a:r>
            <a:r>
              <a:rPr lang="fr-FR" sz="3600" b="1" dirty="0" err="1"/>
              <a:t>chord</a:t>
            </a:r>
            <a:r>
              <a:rPr lang="fr-FR" sz="3600" b="1" dirty="0"/>
              <a:t> </a:t>
            </a:r>
            <a:r>
              <a:rPr lang="fr-FR" sz="3600" b="1" dirty="0" err="1"/>
              <a:t>diagram</a:t>
            </a:r>
            <a:r>
              <a:rPr lang="fr-FR" sz="3600" b="1" dirty="0"/>
              <a:t> for </a:t>
            </a:r>
            <a:r>
              <a:rPr lang="fr-FR" sz="3600" b="1" dirty="0" err="1"/>
              <a:t>each</a:t>
            </a:r>
            <a:r>
              <a:rPr lang="fr-FR" sz="3600" b="1" dirty="0"/>
              <a:t> </a:t>
            </a:r>
            <a:r>
              <a:rPr lang="fr-FR" sz="3600" b="1" dirty="0" err="1"/>
              <a:t>imaging</a:t>
            </a:r>
            <a:r>
              <a:rPr lang="fr-FR" sz="3600" b="1" dirty="0"/>
              <a:t> </a:t>
            </a:r>
            <a:r>
              <a:rPr lang="fr-FR" sz="3600" b="1" dirty="0" err="1"/>
              <a:t>modality</a:t>
            </a:r>
            <a:endParaRPr lang="fr-FR" sz="36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8</a:t>
            </a:fld>
            <a:endParaRPr lang="fr-FR"/>
          </a:p>
        </p:txBody>
      </p:sp>
      <p:pic>
        <p:nvPicPr>
          <p:cNvPr id="5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29" y="2765387"/>
            <a:ext cx="2970128" cy="2559118"/>
          </a:xfrm>
          <a:prstGeom prst="rect">
            <a:avLst/>
          </a:prstGeom>
        </p:spPr>
      </p:pic>
      <p:sp>
        <p:nvSpPr>
          <p:cNvPr id="6" name="Bouée 5"/>
          <p:cNvSpPr/>
          <p:nvPr/>
        </p:nvSpPr>
        <p:spPr>
          <a:xfrm>
            <a:off x="661386" y="2360505"/>
            <a:ext cx="3299344" cy="3299344"/>
          </a:xfrm>
          <a:prstGeom prst="donut">
            <a:avLst>
              <a:gd name="adj" fmla="val 512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 rot="6300000">
            <a:off x="875158" y="2589137"/>
            <a:ext cx="2881852" cy="2881850"/>
          </a:xfrm>
          <a:prstGeom prst="donut">
            <a:avLst>
              <a:gd name="adj" fmla="val 512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/>
          <p:cNvSpPr/>
          <p:nvPr/>
        </p:nvSpPr>
        <p:spPr>
          <a:xfrm>
            <a:off x="4297861" y="2325647"/>
            <a:ext cx="3299344" cy="3299344"/>
          </a:xfrm>
          <a:prstGeom prst="donut">
            <a:avLst>
              <a:gd name="adj" fmla="val 5122"/>
            </a:avLst>
          </a:prstGeom>
          <a:blipFill dpi="0" rotWithShape="1"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ouée 8"/>
          <p:cNvSpPr/>
          <p:nvPr/>
        </p:nvSpPr>
        <p:spPr>
          <a:xfrm rot="6300000">
            <a:off x="4511633" y="2554279"/>
            <a:ext cx="2881852" cy="2881850"/>
          </a:xfrm>
          <a:prstGeom prst="donut">
            <a:avLst>
              <a:gd name="adj" fmla="val 5122"/>
            </a:avLst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ouée 9"/>
          <p:cNvSpPr/>
          <p:nvPr/>
        </p:nvSpPr>
        <p:spPr>
          <a:xfrm>
            <a:off x="7934336" y="2325648"/>
            <a:ext cx="3299344" cy="3299344"/>
          </a:xfrm>
          <a:prstGeom prst="donut">
            <a:avLst>
              <a:gd name="adj" fmla="val 5122"/>
            </a:avLst>
          </a:prstGeom>
          <a:blipFill dpi="0"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Bouée 10"/>
          <p:cNvSpPr/>
          <p:nvPr/>
        </p:nvSpPr>
        <p:spPr>
          <a:xfrm rot="6300000">
            <a:off x="8148108" y="2554280"/>
            <a:ext cx="2881852" cy="2881850"/>
          </a:xfrm>
          <a:prstGeom prst="donut">
            <a:avLst>
              <a:gd name="adj" fmla="val 5122"/>
            </a:avLst>
          </a:prstGeom>
          <a:blipFill dpi="0" rotWithShape="1"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2915" y="2797051"/>
            <a:ext cx="2393950" cy="238125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9390" y="2802366"/>
            <a:ext cx="2393950" cy="238125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645143" y="1848358"/>
            <a:ext cx="133183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smtClean="0"/>
              <a:t>EEG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281618" y="1852564"/>
            <a:ext cx="133183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fMRI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8930450" y="1842793"/>
            <a:ext cx="133183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DWI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62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Drop-down </a:t>
            </a:r>
            <a:r>
              <a:rPr lang="fr-FR" b="1" dirty="0" smtClean="0"/>
              <a:t>menus </a:t>
            </a:r>
            <a:r>
              <a:rPr lang="fr-FR" b="1" dirty="0"/>
              <a:t>for </a:t>
            </a:r>
            <a:r>
              <a:rPr lang="fr-FR" b="1" dirty="0" err="1"/>
              <a:t>threshold</a:t>
            </a:r>
            <a:r>
              <a:rPr lang="fr-FR" b="1" dirty="0"/>
              <a:t> &amp; </a:t>
            </a:r>
            <a:r>
              <a:rPr lang="fr-FR" b="1" dirty="0" err="1"/>
              <a:t>metrics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817D-86B7-0E44-B1CC-E38CC79E70C3}" type="slidenum">
              <a:rPr lang="fr-FR" smtClean="0"/>
              <a:t>9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25" y="2560529"/>
            <a:ext cx="1917700" cy="3429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644699" y="2583270"/>
            <a:ext cx="2133928" cy="642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Drop-down menu for diffusion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956183" y="253521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Fiber</a:t>
            </a:r>
            <a:r>
              <a:rPr lang="fr-FR" dirty="0" smtClean="0"/>
              <a:t> </a:t>
            </a:r>
            <a:r>
              <a:rPr lang="fr-FR" dirty="0" err="1" smtClean="0"/>
              <a:t>density</a:t>
            </a:r>
            <a:endParaRPr lang="fr-FR" dirty="0"/>
          </a:p>
        </p:txBody>
      </p:sp>
      <p:cxnSp>
        <p:nvCxnSpPr>
          <p:cNvPr id="8" name="Connecteur droit avec flèche 7"/>
          <p:cNvCxnSpPr>
            <a:endCxn id="12" idx="3"/>
          </p:cNvCxnSpPr>
          <p:nvPr/>
        </p:nvCxnSpPr>
        <p:spPr>
          <a:xfrm flipH="1" flipV="1">
            <a:off x="7764425" y="2731979"/>
            <a:ext cx="880274" cy="17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25" y="2020864"/>
            <a:ext cx="1917700" cy="3429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644699" y="2042488"/>
            <a:ext cx="13318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Threshold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956183" y="19955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0.7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7764425" y="2192314"/>
            <a:ext cx="880274" cy="348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space réservé du contenu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811" y="2034261"/>
            <a:ext cx="3848824" cy="3316218"/>
          </a:xfrm>
          <a:prstGeom prst="rect">
            <a:avLst/>
          </a:prstGeom>
        </p:spPr>
      </p:pic>
      <p:sp>
        <p:nvSpPr>
          <p:cNvPr id="14" name="Bouée 13"/>
          <p:cNvSpPr/>
          <p:nvPr/>
        </p:nvSpPr>
        <p:spPr>
          <a:xfrm>
            <a:off x="1427169" y="1519882"/>
            <a:ext cx="4275438" cy="4275438"/>
          </a:xfrm>
          <a:prstGeom prst="donut">
            <a:avLst>
              <a:gd name="adj" fmla="val 512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Bouée 14"/>
          <p:cNvSpPr/>
          <p:nvPr/>
        </p:nvSpPr>
        <p:spPr>
          <a:xfrm rot="6300000">
            <a:off x="1702698" y="1810271"/>
            <a:ext cx="3734432" cy="3734430"/>
          </a:xfrm>
          <a:prstGeom prst="donut">
            <a:avLst>
              <a:gd name="adj" fmla="val 512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25" y="3471290"/>
            <a:ext cx="1917700" cy="3429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644698" y="3494031"/>
            <a:ext cx="234062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Drop-down menu for EEG </a:t>
            </a:r>
            <a:r>
              <a:rPr lang="fr-FR" dirty="0" err="1" smtClean="0"/>
              <a:t>frequency</a:t>
            </a:r>
            <a:r>
              <a:rPr lang="fr-FR" dirty="0" smtClean="0"/>
              <a:t> bands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956183" y="344597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10 Hz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7764425" y="3642740"/>
            <a:ext cx="880274" cy="172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9903</TotalTime>
  <Words>151</Words>
  <Application>Microsoft Macintosh PowerPoint</Application>
  <PresentationFormat>Grand écran</PresentationFormat>
  <Paragraphs>58</Paragraphs>
  <Slides>12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 Narrow</vt:lpstr>
      <vt:lpstr>Calibri</vt:lpstr>
      <vt:lpstr>Calibri Light</vt:lpstr>
      <vt:lpstr>Mangal</vt:lpstr>
      <vt:lpstr>Arial</vt:lpstr>
      <vt:lpstr>Thème Office</vt:lpstr>
      <vt:lpstr>Image bitmap</vt:lpstr>
      <vt:lpstr>Bitmap Image</vt:lpstr>
      <vt:lpstr>Visualizing brain connectomics using D3.js</vt:lpstr>
      <vt:lpstr>Structural and functional brain connectivity</vt:lpstr>
      <vt:lpstr>Imaging methods</vt:lpstr>
      <vt:lpstr>The need for visualization tools…</vt:lpstr>
      <vt:lpstr>Commercial solutions</vt:lpstr>
      <vt:lpstr>Existing chord diagrams in D3.js</vt:lpstr>
      <vt:lpstr>Chord diagram + sunburst</vt:lpstr>
      <vt:lpstr>Multi-level chord diagram for each imaging modality</vt:lpstr>
      <vt:lpstr>Drop-down menus for threshold &amp; metrics</vt:lpstr>
      <vt:lpstr>Region rendering using ROYGBIV or similar</vt:lpstr>
      <vt:lpstr>… Join me to hack it! Thank you for your attention</vt:lpstr>
      <vt:lpstr>Images credits and sources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Renaud Marquis</dc:creator>
  <cp:lastModifiedBy>Renaud Marquis</cp:lastModifiedBy>
  <cp:revision>41</cp:revision>
  <dcterms:created xsi:type="dcterms:W3CDTF">2019-03-14T07:11:19Z</dcterms:created>
  <dcterms:modified xsi:type="dcterms:W3CDTF">2019-03-25T10:05:11Z</dcterms:modified>
</cp:coreProperties>
</file>